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ico" ContentType="image/x-ico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47"/>
  </p:notesMasterIdLst>
  <p:sldIdLst>
    <p:sldId id="256" r:id="rId5"/>
    <p:sldId id="329" r:id="rId6"/>
    <p:sldId id="296" r:id="rId7"/>
    <p:sldId id="333" r:id="rId8"/>
    <p:sldId id="297" r:id="rId9"/>
    <p:sldId id="328" r:id="rId10"/>
    <p:sldId id="304" r:id="rId11"/>
    <p:sldId id="305" r:id="rId12"/>
    <p:sldId id="306" r:id="rId13"/>
    <p:sldId id="307" r:id="rId14"/>
    <p:sldId id="308" r:id="rId15"/>
    <p:sldId id="309" r:id="rId16"/>
    <p:sldId id="299" r:id="rId17"/>
    <p:sldId id="300" r:id="rId18"/>
    <p:sldId id="301" r:id="rId19"/>
    <p:sldId id="303" r:id="rId20"/>
    <p:sldId id="310" r:id="rId21"/>
    <p:sldId id="322" r:id="rId22"/>
    <p:sldId id="311" r:id="rId23"/>
    <p:sldId id="312" r:id="rId24"/>
    <p:sldId id="330" r:id="rId25"/>
    <p:sldId id="315" r:id="rId26"/>
    <p:sldId id="331" r:id="rId27"/>
    <p:sldId id="258" r:id="rId28"/>
    <p:sldId id="318" r:id="rId29"/>
    <p:sldId id="259" r:id="rId30"/>
    <p:sldId id="319" r:id="rId31"/>
    <p:sldId id="263" r:id="rId32"/>
    <p:sldId id="262" r:id="rId33"/>
    <p:sldId id="320" r:id="rId34"/>
    <p:sldId id="321" r:id="rId35"/>
    <p:sldId id="325" r:id="rId36"/>
    <p:sldId id="324" r:id="rId37"/>
    <p:sldId id="295" r:id="rId38"/>
    <p:sldId id="261" r:id="rId39"/>
    <p:sldId id="266" r:id="rId40"/>
    <p:sldId id="279" r:id="rId41"/>
    <p:sldId id="326" r:id="rId42"/>
    <p:sldId id="327" r:id="rId43"/>
    <p:sldId id="332" r:id="rId44"/>
    <p:sldId id="272" r:id="rId45"/>
    <p:sldId id="276" r:id="rId4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35488"/>
    <a:srgbClr val="3F96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60" autoAdjust="0"/>
    <p:restoredTop sz="94660"/>
  </p:normalViewPr>
  <p:slideViewPr>
    <p:cSldViewPr snapToGrid="0">
      <p:cViewPr varScale="1">
        <p:scale>
          <a:sx n="90" d="100"/>
          <a:sy n="90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4661F-72CB-4D03-B1F8-54B06A4DCBED}" type="datetimeFigureOut">
              <a:rPr lang="en-US" smtClean="0"/>
              <a:t>8/20/2017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4312E1-3625-4267-9429-19385626F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317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jpeg"/><Relationship Id="rId18" Type="http://schemas.openxmlformats.org/officeDocument/2006/relationships/image" Target="../media/image20.jpeg"/><Relationship Id="rId3" Type="http://schemas.openxmlformats.org/officeDocument/2006/relationships/image" Target="../media/image2.jpeg"/><Relationship Id="rId7" Type="http://schemas.openxmlformats.org/officeDocument/2006/relationships/image" Target="../media/image9.jpeg"/><Relationship Id="rId12" Type="http://schemas.openxmlformats.org/officeDocument/2006/relationships/image" Target="../media/image14.jpeg"/><Relationship Id="rId17" Type="http://schemas.openxmlformats.org/officeDocument/2006/relationships/image" Target="../media/image19.jpeg"/><Relationship Id="rId2" Type="http://schemas.openxmlformats.org/officeDocument/2006/relationships/image" Target="../media/image5.jpeg"/><Relationship Id="rId16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5" Type="http://schemas.openxmlformats.org/officeDocument/2006/relationships/image" Target="../media/image17.jpeg"/><Relationship Id="rId10" Type="http://schemas.openxmlformats.org/officeDocument/2006/relationships/image" Target="../media/image12.jpeg"/><Relationship Id="rId19" Type="http://schemas.openxmlformats.org/officeDocument/2006/relationships/image" Target="../media/image21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Relationship Id="rId14" Type="http://schemas.openxmlformats.org/officeDocument/2006/relationships/image" Target="../media/image16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9"/>
            <a:ext cx="9144000" cy="706437"/>
          </a:xfrm>
        </p:spPr>
        <p:txBody>
          <a:bodyPr anchor="b">
            <a:normAutofit/>
          </a:bodyPr>
          <a:lstStyle>
            <a:lvl1pPr algn="ctr">
              <a:defRPr sz="4000" baseline="0">
                <a:solidFill>
                  <a:schemeClr val="bg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1963738"/>
            <a:ext cx="9144000" cy="13509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64BBA-84F7-4232-91D6-833B4D1FEE26}" type="datetime1">
              <a:rPr lang="de-CH" smtClean="0"/>
              <a:t>20.08.2017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09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C57F61-BCD3-4347-8B33-D2803ED2333B}" type="datetime1">
              <a:rPr lang="de-CH" smtClean="0"/>
              <a:t>20.08.2017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13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488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235488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2A2724-EAC7-4812-B070-6B58FA21CD37}" type="datetime1">
              <a:rPr lang="de-CH" smtClean="0"/>
              <a:t>20.08.2017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486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>
              <a:defRPr sz="3200">
                <a:solidFill>
                  <a:srgbClr val="235488"/>
                </a:solidFill>
              </a:defRPr>
            </a:lvl1pPr>
            <a:lvl2pPr>
              <a:defRPr sz="2800">
                <a:solidFill>
                  <a:srgbClr val="235488"/>
                </a:solidFill>
              </a:defRPr>
            </a:lvl2pPr>
            <a:lvl3pPr>
              <a:defRPr sz="2400">
                <a:solidFill>
                  <a:srgbClr val="235488"/>
                </a:solidFill>
              </a:defRPr>
            </a:lvl3pPr>
            <a:lvl4pPr>
              <a:defRPr sz="2000">
                <a:solidFill>
                  <a:srgbClr val="235488"/>
                </a:solidFill>
              </a:defRPr>
            </a:lvl4pPr>
            <a:lvl5pPr>
              <a:defRPr sz="2000">
                <a:solidFill>
                  <a:srgbClr val="235488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35488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23412F-2591-4C23-AE02-0042CAD35022}" type="datetime1">
              <a:rPr lang="de-CH" smtClean="0"/>
              <a:t>20.08.2017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603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31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rgbClr val="235488"/>
                </a:solidFill>
              </a:defRPr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7C503-AE81-48CF-AD9F-1688C4657187}" type="datetime1">
              <a:rPr lang="de-CH" smtClean="0"/>
              <a:t>20.08.2017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07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73B8E-C2DB-4B6B-8517-CAEE678160C3}" type="datetime1">
              <a:rPr lang="de-CH" smtClean="0"/>
              <a:t>20.08.2017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943" y="5353499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728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-511174" y="1090614"/>
            <a:ext cx="1816103" cy="365125"/>
          </a:xfrm>
        </p:spPr>
        <p:txBody>
          <a:bodyPr/>
          <a:lstStyle/>
          <a:p>
            <a:fld id="{604E7BE2-6905-4AEA-B97D-77344283F46A}" type="datetime1">
              <a:rPr lang="de-CH" smtClean="0"/>
              <a:t>20.08.2017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-853278" y="3586958"/>
            <a:ext cx="250030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-12698" y="5584826"/>
            <a:ext cx="819150" cy="365125"/>
          </a:xfrm>
        </p:spPr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070943" y="5718618"/>
            <a:ext cx="1285714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12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  <a:lvl2pPr>
              <a:defRPr>
                <a:solidFill>
                  <a:srgbClr val="235488"/>
                </a:solidFill>
              </a:defRPr>
            </a:lvl2pPr>
            <a:lvl3pPr>
              <a:defRPr>
                <a:solidFill>
                  <a:srgbClr val="235488"/>
                </a:solidFill>
              </a:defRPr>
            </a:lvl3pPr>
            <a:lvl4pPr>
              <a:defRPr>
                <a:solidFill>
                  <a:srgbClr val="235488"/>
                </a:solidFill>
              </a:defRPr>
            </a:lvl4pPr>
            <a:lvl5pPr>
              <a:defRPr>
                <a:solidFill>
                  <a:srgbClr val="23548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85163-C595-4207-83E7-F9EC657DEF0A}" type="datetime1">
              <a:rPr lang="de-CH" smtClean="0"/>
              <a:t>20.08.2017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50113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EEA07-8970-4C8F-AD0D-963311D3DAE5}" type="datetime1">
              <a:rPr lang="de-CH" smtClean="0"/>
              <a:t>20.08.2017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959864"/>
            <a:ext cx="2718816" cy="293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253EDF-6D02-432E-98AE-972FCD3CBFAF}" type="datetime1">
              <a:rPr lang="de-CH" smtClean="0"/>
              <a:t>20.08.2017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592" y="1959864"/>
            <a:ext cx="2718816" cy="2938272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3"/>
          </p:nvPr>
        </p:nvSpPr>
        <p:spPr>
          <a:xfrm>
            <a:off x="838200" y="1884363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2"/>
          <p:cNvSpPr>
            <a:spLocks noGrp="1"/>
          </p:cNvSpPr>
          <p:nvPr>
            <p:ph type="body" sz="quarter" idx="14"/>
          </p:nvPr>
        </p:nvSpPr>
        <p:spPr>
          <a:xfrm>
            <a:off x="838200" y="4051296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/>
          </p:nvPr>
        </p:nvSpPr>
        <p:spPr>
          <a:xfrm>
            <a:off x="7964487" y="4052481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7964486" y="1884363"/>
            <a:ext cx="3389313" cy="19732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9890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2E5-46E2-4F1C-AF7A-6512FDAD5DDF}" type="datetime1">
              <a:rPr lang="de-CH" smtClean="0"/>
              <a:t>20.08.2017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79" y="0"/>
            <a:ext cx="9696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943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6547" y="670430"/>
            <a:ext cx="1333800" cy="8885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62607" y="2070779"/>
            <a:ext cx="5617400" cy="798028"/>
          </a:xfrm>
        </p:spPr>
        <p:txBody>
          <a:bodyPr/>
          <a:lstStyle>
            <a:lvl1pPr algn="ctr">
              <a:defRPr>
                <a:solidFill>
                  <a:srgbClr val="235488"/>
                </a:solidFill>
              </a:defRPr>
            </a:lvl1pPr>
          </a:lstStyle>
          <a:p>
            <a:pPr algn="ctr"/>
            <a:r>
              <a:rPr lang="en-US" sz="2800"/>
              <a:t>Click to edit Master title style</a:t>
            </a:r>
            <a:endParaRPr lang="de-CH" sz="280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670430"/>
            <a:ext cx="1333800" cy="888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669733"/>
            <a:ext cx="1333800" cy="889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5552" y="669733"/>
            <a:ext cx="1333800" cy="889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5892" y="669733"/>
            <a:ext cx="1334115" cy="889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1984881"/>
            <a:ext cx="1333800" cy="88850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3299332"/>
            <a:ext cx="1333800" cy="8885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184" y="4613783"/>
            <a:ext cx="1333800" cy="8892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3299331"/>
            <a:ext cx="1333800" cy="88850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607" y="4613085"/>
            <a:ext cx="1333800" cy="88989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8784" y="4613783"/>
            <a:ext cx="1333800" cy="889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6207" y="3305560"/>
            <a:ext cx="1333800" cy="88850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5892" y="4613085"/>
            <a:ext cx="1333800" cy="8885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0846" y="3299330"/>
            <a:ext cx="1333800" cy="88850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659" y="4613085"/>
            <a:ext cx="1333800" cy="88850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23659" y="1984881"/>
            <a:ext cx="1333800" cy="88850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030" y="3299331"/>
            <a:ext cx="1333800" cy="888503"/>
          </a:xfrm>
          <a:prstGeom prst="rect">
            <a:avLst/>
          </a:prstGeom>
        </p:spPr>
      </p:pic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>
          <a:xfrm>
            <a:off x="10475494" y="6356356"/>
            <a:ext cx="878305" cy="365125"/>
          </a:xfrm>
        </p:spPr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sp>
        <p:nvSpPr>
          <p:cNvPr id="30" name="Rechteck 17"/>
          <p:cNvSpPr/>
          <p:nvPr userDrawn="1"/>
        </p:nvSpPr>
        <p:spPr>
          <a:xfrm>
            <a:off x="1025184" y="5765355"/>
            <a:ext cx="1283677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1400" b="1" dirty="0">
                <a:solidFill>
                  <a:srgbClr val="235488"/>
                </a:solidFill>
              </a:rPr>
              <a:t>Sidenis AG</a:t>
            </a:r>
          </a:p>
          <a:p>
            <a:pPr defTabSz="457200">
              <a:defRPr/>
            </a:pPr>
            <a:endParaRPr lang="de-CH" altLang="zh-CN" sz="900" i="1" dirty="0">
              <a:solidFill>
                <a:srgbClr val="235488"/>
              </a:solidFill>
            </a:endParaRP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Zeltweg 7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CH-8032 Zürich</a:t>
            </a:r>
          </a:p>
        </p:txBody>
      </p:sp>
      <p:sp>
        <p:nvSpPr>
          <p:cNvPr id="31" name="Rechteck 17"/>
          <p:cNvSpPr/>
          <p:nvPr userDrawn="1"/>
        </p:nvSpPr>
        <p:spPr>
          <a:xfrm>
            <a:off x="2308861" y="6117516"/>
            <a:ext cx="13906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Tel. +41 44 266 24 00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Fax +41 44 266 24 01</a:t>
            </a:r>
          </a:p>
        </p:txBody>
      </p:sp>
      <p:sp>
        <p:nvSpPr>
          <p:cNvPr id="32" name="Rechteck 17"/>
          <p:cNvSpPr/>
          <p:nvPr userDrawn="1"/>
        </p:nvSpPr>
        <p:spPr>
          <a:xfrm>
            <a:off x="3699511" y="6117516"/>
            <a:ext cx="15533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E-Mail 	info@sidenis.com</a:t>
            </a:r>
          </a:p>
          <a:p>
            <a:pPr defTabSz="457200">
              <a:defRPr/>
            </a:pPr>
            <a:r>
              <a:rPr lang="de-CH" altLang="zh-CN" sz="900" dirty="0">
                <a:solidFill>
                  <a:srgbClr val="235488"/>
                </a:solidFill>
              </a:rPr>
              <a:t>Web 	www.sidenis.com</a:t>
            </a:r>
          </a:p>
        </p:txBody>
      </p:sp>
      <p:sp>
        <p:nvSpPr>
          <p:cNvPr id="33" name="Rechteck 17"/>
          <p:cNvSpPr/>
          <p:nvPr userDrawn="1"/>
        </p:nvSpPr>
        <p:spPr>
          <a:xfrm>
            <a:off x="7658995" y="5902073"/>
            <a:ext cx="192185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defRPr/>
            </a:pPr>
            <a:r>
              <a:rPr lang="de-CH" altLang="zh-CN" sz="800" b="1" dirty="0">
                <a:solidFill>
                  <a:srgbClr val="235488"/>
                </a:solidFill>
              </a:rPr>
              <a:t>Relations/Contact:           </a:t>
            </a:r>
            <a:r>
              <a:rPr lang="de-CH" altLang="zh-CN" sz="800" dirty="0">
                <a:solidFill>
                  <a:srgbClr val="235488"/>
                </a:solidFill>
              </a:rPr>
              <a:t>Peter Meyer </a:t>
            </a:r>
          </a:p>
          <a:p>
            <a:pPr defTabSz="457200">
              <a:defRPr/>
            </a:pPr>
            <a:endParaRPr lang="de-CH" altLang="zh-CN" sz="800" dirty="0">
              <a:solidFill>
                <a:srgbClr val="235488"/>
              </a:solidFill>
            </a:endParaRPr>
          </a:p>
          <a:p>
            <a:pPr defTabSz="457200">
              <a:defRPr/>
            </a:pPr>
            <a:r>
              <a:rPr lang="de-CH" altLang="zh-CN" sz="800" dirty="0" err="1">
                <a:solidFill>
                  <a:srgbClr val="235488"/>
                </a:solidFill>
              </a:rPr>
              <a:t>Direct</a:t>
            </a:r>
            <a:r>
              <a:rPr lang="de-CH" altLang="zh-CN" sz="800" dirty="0">
                <a:solidFill>
                  <a:srgbClr val="235488"/>
                </a:solidFill>
              </a:rPr>
              <a:t> </a:t>
            </a:r>
            <a:r>
              <a:rPr lang="de-CH" altLang="zh-CN" sz="800" dirty="0" err="1">
                <a:solidFill>
                  <a:srgbClr val="235488"/>
                </a:solidFill>
              </a:rPr>
              <a:t>phone</a:t>
            </a:r>
            <a:r>
              <a:rPr lang="de-CH" altLang="zh-CN" sz="800" dirty="0">
                <a:solidFill>
                  <a:srgbClr val="235488"/>
                </a:solidFill>
              </a:rPr>
              <a:t>               +41 44 266 24 24 </a:t>
            </a:r>
          </a:p>
          <a:p>
            <a:pPr defTabSz="457200">
              <a:defRPr/>
            </a:pPr>
            <a:r>
              <a:rPr lang="de-CH" altLang="zh-CN" sz="800" dirty="0">
                <a:solidFill>
                  <a:srgbClr val="235488"/>
                </a:solidFill>
              </a:rPr>
              <a:t>E-Mail 	 peter.meyer@sidenis.com</a:t>
            </a:r>
          </a:p>
        </p:txBody>
      </p:sp>
    </p:spTree>
    <p:extLst>
      <p:ext uri="{BB962C8B-B14F-4D97-AF65-F5344CB8AC3E}">
        <p14:creationId xmlns:p14="http://schemas.microsoft.com/office/powerpoint/2010/main" val="1748685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620FE-28E5-4B47-9606-8A9AA4F82334}" type="datetime1">
              <a:rPr lang="de-CH" smtClean="0"/>
              <a:t>20.08.2017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26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4"/>
            <a:ext cx="10515600" cy="2852737"/>
          </a:xfrm>
        </p:spPr>
        <p:txBody>
          <a:bodyPr anchor="b"/>
          <a:lstStyle>
            <a:lvl1pPr>
              <a:defRPr sz="6000">
                <a:solidFill>
                  <a:srgbClr val="235488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9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20AD0-9B9C-4550-8E20-8BEEA66C1929}" type="datetime1">
              <a:rPr lang="de-CH" smtClean="0"/>
              <a:t>20.08.2017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945" y="125914"/>
            <a:ext cx="1285715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3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912063-EBE0-4BD1-B7DF-7E246113BDBD}" type="datetime1">
              <a:rPr lang="de-CH" smtClean="0"/>
              <a:t>20.08.2017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60F1A-4B65-4A20-9DB8-9920A0004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69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63" r:id="rId4"/>
    <p:sldLayoutId id="2147483661" r:id="rId5"/>
    <p:sldLayoutId id="2147483662" r:id="rId6"/>
    <p:sldLayoutId id="2147483660" r:id="rId7"/>
    <p:sldLayoutId id="2147483654" r:id="rId8"/>
    <p:sldLayoutId id="2147483651" r:id="rId9"/>
    <p:sldLayoutId id="2147483652" r:id="rId10"/>
    <p:sldLayoutId id="2147483653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ntel.com/sites/default/files/m/d/4/1/d/8/286501_286501.gif" TargetMode="Externa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mory_(computing)" TargetMode="External"/><Relationship Id="rId2" Type="http://schemas.openxmlformats.org/officeDocument/2006/relationships/hyperlink" Target="https://en.wikipedia.org/wiki/Thread_(computer_science)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ata_(computing)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emory_ordering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habrahabr.ru/post/130318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Structured-Computer-Organization-Andrew-Tanenbaum/dp/0132916525" TargetMode="External"/><Relationship Id="rId2" Type="http://schemas.openxmlformats.org/officeDocument/2006/relationships/hyperlink" Target="http://www.albahari.com/threading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abrahabr.ru/company/intel/blog/" TargetMode="External"/><Relationship Id="rId4" Type="http://schemas.openxmlformats.org/officeDocument/2006/relationships/hyperlink" Target="https://www.amazon.com/CLR-via-4th-Developer-Reference/dp/0735667454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gif"/><Relationship Id="rId5" Type="http://schemas.openxmlformats.org/officeDocument/2006/relationships/image" Target="../media/image50.ico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nithilgeorge/2010-1002-intro-to-microprocessors1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Модель памяти </a:t>
            </a:r>
            <a:r>
              <a:rPr lang="en-US" dirty="0"/>
              <a:t>.NET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58811" y="5217952"/>
            <a:ext cx="36743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Валерий Петров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783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2032799"/>
            <a:ext cx="10391775" cy="398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92414"/>
            <a:ext cx="622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Но инструкции всё равно исполнялись в порядке следования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49300" y="601424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94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2799"/>
            <a:ext cx="10420350" cy="39814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92414"/>
            <a:ext cx="6230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Затем произошло массовое внедрение </a:t>
            </a:r>
            <a:r>
              <a:rPr lang="en-US" dirty="0"/>
              <a:t>out-of-order execution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49301" y="601424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06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Доступ к памяти (долго)</a:t>
            </a:r>
          </a:p>
          <a:p>
            <a:r>
              <a:rPr lang="ru-RU" dirty="0"/>
              <a:t>Инвалидация кэша (дорого)</a:t>
            </a:r>
          </a:p>
          <a:p>
            <a:r>
              <a:rPr lang="ru-RU" dirty="0"/>
              <a:t>Производительность (</a:t>
            </a:r>
            <a:r>
              <a:rPr lang="en-US" dirty="0"/>
              <a:t>IPC)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8" name="Content Placeholder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500" y="1825625"/>
            <a:ext cx="468630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41203" y="5113333"/>
            <a:ext cx="7612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https://software.intel.com/sites/default/files/m/d/4/1/d/8/286501_286501.gif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60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Loop Read Hoisting </a:t>
            </a:r>
            <a:r>
              <a:rPr lang="en-US" dirty="0"/>
              <a:t>- while (true)</a:t>
            </a:r>
          </a:p>
          <a:p>
            <a:r>
              <a:rPr lang="en-US" b="1" dirty="0"/>
              <a:t>Read Elimination </a:t>
            </a:r>
            <a:r>
              <a:rPr lang="en-US" dirty="0"/>
              <a:t>– </a:t>
            </a:r>
            <a:r>
              <a:rPr lang="ru-RU" dirty="0"/>
              <a:t>кэширование в регистрах</a:t>
            </a:r>
            <a:r>
              <a:rPr lang="en-US" dirty="0"/>
              <a:t> (</a:t>
            </a:r>
            <a:r>
              <a:rPr lang="ru-RU" dirty="0"/>
              <a:t>иногда даже </a:t>
            </a:r>
            <a:r>
              <a:rPr lang="en-US" dirty="0"/>
              <a:t>volatile </a:t>
            </a:r>
            <a:r>
              <a:rPr lang="ru-RU" dirty="0"/>
              <a:t>не спасает – в </a:t>
            </a:r>
            <a:r>
              <a:rPr lang="en-US" dirty="0"/>
              <a:t>.NET Framework </a:t>
            </a:r>
            <a:r>
              <a:rPr lang="ru-RU" dirty="0"/>
              <a:t>тоже бывали баги</a:t>
            </a:r>
            <a:r>
              <a:rPr lang="en-US" dirty="0"/>
              <a:t>)</a:t>
            </a:r>
          </a:p>
          <a:p>
            <a:r>
              <a:rPr lang="en-US" b="1" dirty="0"/>
              <a:t>Partially Constructed Object </a:t>
            </a:r>
            <a:r>
              <a:rPr lang="en-US" dirty="0"/>
              <a:t>–</a:t>
            </a:r>
            <a:r>
              <a:rPr lang="ru-RU" dirty="0"/>
              <a:t>ссылка на объект доступна до завершения работы конструктора</a:t>
            </a:r>
            <a:endParaRPr lang="en-US" dirty="0"/>
          </a:p>
          <a:p>
            <a:r>
              <a:rPr lang="ru-RU" dirty="0"/>
              <a:t>И ещё много чего, что позволяет спецификация</a:t>
            </a:r>
            <a:endParaRPr lang="en-US" dirty="0"/>
          </a:p>
          <a:p>
            <a:endParaRPr lang="ru-RU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С чем можно столкнуться</a:t>
            </a:r>
            <a:r>
              <a:rPr lang="en-US" dirty="0"/>
              <a:t>?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59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Loop Read Hoisting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5475" y="2269700"/>
            <a:ext cx="5381049" cy="350764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787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Read Elimination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92"/>
            <a:ext cx="12192000" cy="4562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90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А как вам такая перестановка?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92"/>
            <a:ext cx="12192000" cy="367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148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In computing, a </a:t>
            </a:r>
            <a:r>
              <a:rPr lang="en-US" sz="3200" b="1" dirty="0"/>
              <a:t>memory model</a:t>
            </a:r>
            <a:r>
              <a:rPr lang="en-US" sz="3200" dirty="0"/>
              <a:t> describes the interactions of </a:t>
            </a:r>
            <a:r>
              <a:rPr lang="en-US" sz="3200" dirty="0">
                <a:hlinkClick r:id="rId2" tooltip="Thread (computer science)"/>
              </a:rPr>
              <a:t>threads</a:t>
            </a:r>
            <a:r>
              <a:rPr lang="en-US" sz="3200" dirty="0"/>
              <a:t> through </a:t>
            </a:r>
            <a:r>
              <a:rPr lang="en-US" sz="3200" dirty="0">
                <a:hlinkClick r:id="rId3" tooltip="Memory (computing)"/>
              </a:rPr>
              <a:t>memory</a:t>
            </a:r>
            <a:r>
              <a:rPr lang="en-US" sz="3200" dirty="0"/>
              <a:t> and their shared use of the </a:t>
            </a:r>
            <a:r>
              <a:rPr lang="en-US" sz="3200" dirty="0">
                <a:hlinkClick r:id="rId4" tooltip="Data (computing)"/>
              </a:rPr>
              <a:t>data</a:t>
            </a:r>
            <a:r>
              <a:rPr lang="en-US" sz="3200" dirty="0"/>
              <a:t>.</a:t>
            </a:r>
            <a:r>
              <a:rPr lang="ru-RU" sz="3200" dirty="0"/>
              <a:t> (</a:t>
            </a:r>
            <a:r>
              <a:rPr lang="en-US" sz="3200" dirty="0"/>
              <a:t>Wikipedia)</a:t>
            </a:r>
            <a:endParaRPr lang="ru-RU" sz="3200" dirty="0"/>
          </a:p>
          <a:p>
            <a:r>
              <a:rPr lang="en-US" sz="3200" dirty="0"/>
              <a:t>ECMA-335 </a:t>
            </a:r>
            <a:r>
              <a:rPr lang="ru-RU" sz="3200" dirty="0"/>
              <a:t>и</a:t>
            </a:r>
            <a:r>
              <a:rPr lang="en-US" sz="3200" dirty="0"/>
              <a:t> ECMA-334</a:t>
            </a:r>
            <a:endParaRPr lang="ru-RU" sz="3200" dirty="0"/>
          </a:p>
          <a:p>
            <a:r>
              <a:rPr lang="ru-RU" sz="3200" dirty="0"/>
              <a:t>Слабые и сильные модели памяти</a:t>
            </a:r>
          </a:p>
          <a:p>
            <a:r>
              <a:rPr lang="ru-RU" sz="3200" dirty="0"/>
              <a:t>Спецификации на модель памяти </a:t>
            </a:r>
            <a:r>
              <a:rPr lang="en-US" sz="3200" dirty="0"/>
              <a:t>Microsoft CLR</a:t>
            </a:r>
            <a:r>
              <a:rPr lang="ru-RU" sz="3200" dirty="0"/>
              <a:t> не существует!</a:t>
            </a:r>
            <a:endParaRPr lang="en-US" sz="32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Модель памяти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684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2227587"/>
            <a:ext cx="10515600" cy="251808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Разные архитектуры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727850" y="4997016"/>
            <a:ext cx="4736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hlinkClick r:id="rId3"/>
              </a:rPr>
              <a:t>https://en.wikipedia.org/wiki/Memory_ordering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81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38200" y="322599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I.12.6.4 Optimization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59602" y="2759978"/>
            <a:ext cx="4205527" cy="1786855"/>
          </a:xfrm>
          <a:prstGeom prst="rect">
            <a:avLst/>
          </a:prstGeom>
          <a:solidFill>
            <a:srgbClr val="00000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Чёрный ящик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8288323" y="3456264"/>
            <a:ext cx="2164360" cy="7298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результат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Окончил </a:t>
            </a:r>
            <a:r>
              <a:rPr lang="ru-RU" dirty="0" err="1"/>
              <a:t>МатМех</a:t>
            </a:r>
            <a:r>
              <a:rPr lang="ru-RU" dirty="0"/>
              <a:t> СПбГУ</a:t>
            </a:r>
          </a:p>
          <a:p>
            <a:r>
              <a:rPr lang="ru-RU" dirty="0"/>
              <a:t>Сейчас работаю в компании </a:t>
            </a:r>
            <a:r>
              <a:rPr lang="en-US" dirty="0" err="1"/>
              <a:t>Sidenis</a:t>
            </a:r>
            <a:endParaRPr lang="ru-RU" dirty="0"/>
          </a:p>
          <a:p>
            <a:r>
              <a:rPr lang="ru-RU" dirty="0"/>
              <a:t>Увлекаюсь </a:t>
            </a:r>
            <a:r>
              <a:rPr lang="en-US" dirty="0"/>
              <a:t>concurrency </a:t>
            </a:r>
            <a:r>
              <a:rPr lang="ru-RU" dirty="0"/>
              <a:t>и всякими «</a:t>
            </a:r>
            <a:r>
              <a:rPr lang="ru-RU" dirty="0" err="1"/>
              <a:t>кишочками</a:t>
            </a:r>
            <a:r>
              <a:rPr lang="ru-RU" dirty="0"/>
              <a:t>»</a:t>
            </a:r>
          </a:p>
          <a:p>
            <a:r>
              <a:rPr lang="ru-RU" dirty="0"/>
              <a:t>Нравится узнавать новое</a:t>
            </a:r>
          </a:p>
          <a:p>
            <a:r>
              <a:rPr lang="ru-RU" dirty="0"/>
              <a:t>Неравнодушен к качественному коду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Обо мне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65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</a:t>
            </a:r>
            <a:r>
              <a:rPr lang="ru-RU" dirty="0"/>
              <a:t>7</a:t>
            </a:r>
            <a:r>
              <a:rPr lang="en-US" dirty="0"/>
              <a:t> Volatile reads and writes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84121"/>
            <a:ext cx="5173135" cy="48722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92"/>
            <a:ext cx="5581817" cy="4189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22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</a:t>
            </a:r>
            <a:r>
              <a:rPr lang="ru-RU" dirty="0"/>
              <a:t> (</a:t>
            </a:r>
            <a:r>
              <a:rPr lang="en-US" dirty="0"/>
              <a:t>I.12.6.7 Volatile reads and writes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2458244"/>
            <a:ext cx="6610350" cy="3086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1191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36895" y="365129"/>
            <a:ext cx="10816905" cy="1325563"/>
          </a:xfrm>
        </p:spPr>
        <p:txBody>
          <a:bodyPr/>
          <a:lstStyle/>
          <a:p>
            <a:pPr algn="ctr"/>
            <a:r>
              <a:rPr lang="en-US" dirty="0"/>
              <a:t>ECMA-334</a:t>
            </a:r>
            <a:r>
              <a:rPr lang="ru-RU" dirty="0"/>
              <a:t> (</a:t>
            </a:r>
            <a:r>
              <a:rPr lang="en-US" dirty="0"/>
              <a:t>10.5.3 volatile fields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5400" dirty="0"/>
              <a:t>Чтение – </a:t>
            </a:r>
            <a:r>
              <a:rPr lang="en-US" sz="5400" dirty="0"/>
              <a:t>acquire</a:t>
            </a:r>
          </a:p>
          <a:p>
            <a:r>
              <a:rPr lang="ru-RU" sz="5400" dirty="0"/>
              <a:t>Запись - </a:t>
            </a:r>
            <a:r>
              <a:rPr lang="en-US" sz="5400" dirty="0"/>
              <a:t>release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25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System.Threading.Thread.VolatileRead</a:t>
            </a:r>
            <a:r>
              <a:rPr lang="en-US" dirty="0"/>
              <a:t>/</a:t>
            </a:r>
            <a:r>
              <a:rPr lang="en-US" dirty="0" err="1"/>
              <a:t>VolatileWrite</a:t>
            </a:r>
            <a:r>
              <a:rPr lang="en-US" dirty="0"/>
              <a:t>/</a:t>
            </a:r>
            <a:r>
              <a:rPr lang="en-US" dirty="0" err="1"/>
              <a:t>MemoryBarrier</a:t>
            </a:r>
            <a:endParaRPr lang="en-US" dirty="0"/>
          </a:p>
          <a:p>
            <a:r>
              <a:rPr lang="en-US" dirty="0" err="1"/>
              <a:t>System.Threading.Volatile.Read</a:t>
            </a:r>
            <a:r>
              <a:rPr lang="en-US" dirty="0"/>
              <a:t>/Write</a:t>
            </a:r>
          </a:p>
          <a:p>
            <a:r>
              <a:rPr lang="en-US" dirty="0" err="1"/>
              <a:t>System.Threading.Interlocked</a:t>
            </a:r>
            <a:endParaRPr lang="en-US" dirty="0"/>
          </a:p>
          <a:p>
            <a:r>
              <a:rPr lang="en-US" dirty="0" err="1"/>
              <a:t>System.Threading.Monitor.Enter</a:t>
            </a:r>
            <a:r>
              <a:rPr lang="en-US" dirty="0"/>
              <a:t>/Exit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ECMA-335 (I.12.6.5 Locks and threads)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696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587" y="2185199"/>
            <a:ext cx="8886825" cy="367665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0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25</a:t>
            </a:fld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02" y="1690692"/>
            <a:ext cx="9976996" cy="4351338"/>
          </a:xfrm>
        </p:spPr>
      </p:pic>
    </p:spTree>
    <p:extLst>
      <p:ext uri="{BB962C8B-B14F-4D97-AF65-F5344CB8AC3E}">
        <p14:creationId xmlns:p14="http://schemas.microsoft.com/office/powerpoint/2010/main" val="381874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26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12" y="1690692"/>
            <a:ext cx="10228976" cy="455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80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Безопасен ли этот код?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90692"/>
            <a:ext cx="10363200" cy="436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60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Вполне безопасно…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112" y="1985174"/>
            <a:ext cx="5057775" cy="40767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409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4000" dirty="0"/>
              <a:t>У меня и без него работает!?</a:t>
            </a:r>
            <a:endParaRPr lang="en-US" sz="4000" dirty="0"/>
          </a:p>
          <a:p>
            <a:r>
              <a:rPr lang="ru-RU" sz="4000" dirty="0"/>
              <a:t>На</a:t>
            </a:r>
            <a:r>
              <a:rPr lang="en-US" sz="4000" dirty="0"/>
              <a:t> </a:t>
            </a:r>
            <a:r>
              <a:rPr lang="en-US" sz="4000" dirty="0" err="1"/>
              <a:t>StackOverflow</a:t>
            </a:r>
            <a:r>
              <a:rPr lang="ru-RU" sz="4000" dirty="0"/>
              <a:t> говорят, что не надо</a:t>
            </a:r>
          </a:p>
          <a:p>
            <a:r>
              <a:rPr lang="ru-RU" sz="4000" dirty="0"/>
              <a:t>Это в </a:t>
            </a:r>
            <a:r>
              <a:rPr lang="en-US" sz="4000" dirty="0"/>
              <a:t>Java </a:t>
            </a:r>
            <a:r>
              <a:rPr lang="ru-RU" sz="4000" dirty="0"/>
              <a:t>надо писать </a:t>
            </a:r>
            <a:r>
              <a:rPr lang="en-US" sz="4000" dirty="0"/>
              <a:t>volatile</a:t>
            </a:r>
            <a:r>
              <a:rPr lang="ru-RU" sz="4000" dirty="0"/>
              <a:t> (при этом не работало до 5)!?</a:t>
            </a:r>
            <a:endParaRPr lang="en-US" sz="400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 здесь</a:t>
            </a:r>
            <a:r>
              <a:rPr lang="en-US" dirty="0"/>
              <a:t> volatile?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1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75262"/>
            <a:ext cx="10515600" cy="405206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DotNext</a:t>
            </a:r>
            <a:r>
              <a:rPr lang="en-US" dirty="0"/>
              <a:t> 2016 </a:t>
            </a:r>
            <a:r>
              <a:rPr lang="en-US" dirty="0" err="1"/>
              <a:t>Piter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300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612" y="500062"/>
            <a:ext cx="6962775" cy="58578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7622" y="3243543"/>
            <a:ext cx="1624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Простите, что?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892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082" y="700641"/>
            <a:ext cx="8172450" cy="4095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01190" y="5114708"/>
            <a:ext cx="75982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И тут он говорит:</a:t>
            </a:r>
          </a:p>
          <a:p>
            <a:r>
              <a:rPr lang="ru-RU" dirty="0"/>
              <a:t>«</a:t>
            </a:r>
            <a:r>
              <a:rPr lang="en-US" dirty="0"/>
              <a:t>The only thing that volatile keyword does is to disable compiler optimizations.</a:t>
            </a:r>
            <a:endParaRPr lang="ru-RU" dirty="0"/>
          </a:p>
          <a:p>
            <a:r>
              <a:rPr lang="en-US" b="1" dirty="0"/>
              <a:t>It doesn't do anything with the CPU. OK?</a:t>
            </a:r>
            <a:r>
              <a:rPr lang="ru-RU" dirty="0"/>
              <a:t>»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877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4347059" y="5758380"/>
            <a:ext cx="349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https://habrahabr.ru/post/130318/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9519" y="221564"/>
            <a:ext cx="6492962" cy="530817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3319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x86 </a:t>
            </a:r>
            <a:r>
              <a:rPr lang="ru-RU" dirty="0"/>
              <a:t>и</a:t>
            </a:r>
            <a:r>
              <a:rPr lang="en-US" dirty="0"/>
              <a:t> x86-64 </a:t>
            </a:r>
            <a:r>
              <a:rPr lang="ru-RU" dirty="0"/>
              <a:t>имеют весьма строгую модель памяти</a:t>
            </a:r>
            <a:endParaRPr lang="en-US" dirty="0"/>
          </a:p>
          <a:p>
            <a:r>
              <a:rPr lang="en-US" dirty="0"/>
              <a:t>Itanium</a:t>
            </a:r>
            <a:endParaRPr lang="ru-RU" dirty="0"/>
          </a:p>
          <a:p>
            <a:r>
              <a:rPr lang="ru-RU" dirty="0"/>
              <a:t>Всё, что не оговорено стандартом, может изменяться в других версиях</a:t>
            </a:r>
            <a:r>
              <a:rPr lang="en-US" dirty="0"/>
              <a:t> .NET Framework </a:t>
            </a:r>
            <a:r>
              <a:rPr lang="ru-RU" dirty="0"/>
              <a:t>и/или архитектурах процессоров</a:t>
            </a:r>
          </a:p>
          <a:p>
            <a:r>
              <a:rPr lang="ru-RU" dirty="0"/>
              <a:t>СЮРПРИЗ! У нас есть </a:t>
            </a:r>
            <a:r>
              <a:rPr lang="en-US" dirty="0"/>
              <a:t>ARM</a:t>
            </a:r>
            <a:r>
              <a:rPr lang="ru-RU" dirty="0"/>
              <a:t> и </a:t>
            </a:r>
            <a:r>
              <a:rPr lang="en-US" dirty="0" err="1"/>
              <a:t>Xamarin</a:t>
            </a:r>
            <a:r>
              <a:rPr lang="ru-RU" dirty="0"/>
              <a:t> (будет </a:t>
            </a:r>
            <a:r>
              <a:rPr lang="ru-RU" dirty="0" err="1"/>
              <a:t>демо</a:t>
            </a:r>
            <a:r>
              <a:rPr lang="ru-RU" dirty="0"/>
              <a:t>)</a:t>
            </a:r>
          </a:p>
          <a:p>
            <a:r>
              <a:rPr lang="ru-RU" dirty="0"/>
              <a:t>А также </a:t>
            </a:r>
            <a:r>
              <a:rPr lang="en-US" dirty="0"/>
              <a:t>Windows 10 </a:t>
            </a:r>
            <a:r>
              <a:rPr lang="en-US" dirty="0" err="1"/>
              <a:t>IoT</a:t>
            </a:r>
            <a:r>
              <a:rPr lang="en-US" dirty="0"/>
              <a:t> Core </a:t>
            </a:r>
            <a:r>
              <a:rPr lang="en-US" dirty="0" err="1"/>
              <a:t>на</a:t>
            </a:r>
            <a:r>
              <a:rPr lang="en-US" dirty="0"/>
              <a:t> Raspberry Pi </a:t>
            </a:r>
            <a:r>
              <a:rPr lang="ru-RU" dirty="0"/>
              <a:t>(но без </a:t>
            </a:r>
            <a:r>
              <a:rPr lang="ru-RU" dirty="0" err="1"/>
              <a:t>демо</a:t>
            </a:r>
            <a:r>
              <a:rPr lang="ru-RU" dirty="0"/>
              <a:t>)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Зачем здесь</a:t>
            </a:r>
            <a:r>
              <a:rPr lang="en-US" dirty="0"/>
              <a:t> volatile</a:t>
            </a:r>
            <a:r>
              <a:rPr lang="ru-RU" dirty="0"/>
              <a:t>!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333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Демо про </a:t>
            </a:r>
            <a:r>
              <a:rPr lang="en-US" dirty="0"/>
              <a:t>partially constructed object </a:t>
            </a:r>
            <a:r>
              <a:rPr lang="ru-RU" dirty="0"/>
              <a:t>на </a:t>
            </a:r>
            <a:r>
              <a:rPr lang="en-US" dirty="0"/>
              <a:t>ARM</a:t>
            </a:r>
            <a:endParaRPr lang="ru-RU" dirty="0"/>
          </a:p>
          <a:p>
            <a:r>
              <a:rPr lang="ru-RU" dirty="0"/>
              <a:t>Примеры из </a:t>
            </a:r>
            <a:r>
              <a:rPr lang="en-US" b="1" dirty="0" err="1"/>
              <a:t>CoreFX</a:t>
            </a:r>
            <a:r>
              <a:rPr lang="en-US" dirty="0"/>
              <a:t>,</a:t>
            </a:r>
            <a:r>
              <a:rPr lang="en-US" b="1" dirty="0"/>
              <a:t> </a:t>
            </a:r>
            <a:r>
              <a:rPr lang="en-US" b="1" dirty="0" err="1"/>
              <a:t>RavenDb</a:t>
            </a:r>
            <a:endParaRPr lang="en-US" b="1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Демо.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365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Volatile</a:t>
            </a:r>
            <a:r>
              <a:rPr lang="ru-RU" dirty="0"/>
              <a:t> – не магия, а всего лишь ключевое слово</a:t>
            </a:r>
            <a:r>
              <a:rPr lang="en-US" dirty="0"/>
              <a:t>!</a:t>
            </a:r>
          </a:p>
          <a:p>
            <a:r>
              <a:rPr lang="en-US" dirty="0"/>
              <a:t>Volatile </a:t>
            </a:r>
            <a:r>
              <a:rPr lang="ru-RU" dirty="0"/>
              <a:t>– не зло, а всего лишь ключевое слово</a:t>
            </a:r>
            <a:r>
              <a:rPr lang="en-US" dirty="0"/>
              <a:t>!</a:t>
            </a:r>
          </a:p>
          <a:p>
            <a:r>
              <a:rPr lang="ru-RU" dirty="0"/>
              <a:t>Но оно имеет разную семантику в </a:t>
            </a:r>
            <a:r>
              <a:rPr lang="en-US" dirty="0"/>
              <a:t>C/C++/C#/Java</a:t>
            </a:r>
            <a:r>
              <a:rPr lang="ru-RU" dirty="0"/>
              <a:t>!</a:t>
            </a:r>
            <a:endParaRPr lang="en-US" dirty="0"/>
          </a:p>
          <a:p>
            <a:r>
              <a:rPr lang="ru-RU" dirty="0"/>
              <a:t>В</a:t>
            </a:r>
            <a:r>
              <a:rPr lang="en-US" dirty="0"/>
              <a:t> C# volatile </a:t>
            </a:r>
            <a:r>
              <a:rPr lang="ru-RU" dirty="0"/>
              <a:t>– это про </a:t>
            </a:r>
            <a:r>
              <a:rPr lang="en-US" dirty="0"/>
              <a:t>Acquire-Release </a:t>
            </a:r>
            <a:r>
              <a:rPr lang="ru-RU" dirty="0"/>
              <a:t>семантику и только!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Некоторые считают </a:t>
            </a:r>
            <a:r>
              <a:rPr lang="en-US" dirty="0"/>
              <a:t>volatile </a:t>
            </a:r>
            <a:r>
              <a:rPr lang="ru-RU" dirty="0"/>
              <a:t>какой-то магией или даже злом.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71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There can only be one!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359182"/>
            <a:ext cx="417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Вариация на тему алгоритма Петерсона: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8187" y="2175674"/>
            <a:ext cx="3095625" cy="36957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878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сломано?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37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248" y="1690692"/>
            <a:ext cx="3647504" cy="476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1134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Как чинить?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62" y="1956599"/>
            <a:ext cx="2962275" cy="413385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329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Стараться использовать более высокоуровневые конструкции</a:t>
            </a:r>
          </a:p>
          <a:p>
            <a:r>
              <a:rPr lang="ru-RU" dirty="0"/>
              <a:t>Читать спецификации</a:t>
            </a:r>
            <a:endParaRPr lang="en-US" dirty="0"/>
          </a:p>
          <a:p>
            <a:r>
              <a:rPr lang="ru-RU" dirty="0"/>
              <a:t>Писать код в соответствии с </a:t>
            </a:r>
            <a:r>
              <a:rPr lang="en-US" dirty="0"/>
              <a:t>ECMA CIL Memory Model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Вывод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92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7508" y="1825625"/>
            <a:ext cx="8896984" cy="4351338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SPB .NET Community</a:t>
            </a:r>
          </a:p>
        </p:txBody>
      </p:sp>
    </p:spTree>
    <p:extLst>
      <p:ext uri="{BB962C8B-B14F-4D97-AF65-F5344CB8AC3E}">
        <p14:creationId xmlns:p14="http://schemas.microsoft.com/office/powerpoint/2010/main" val="38955388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ECMA-335 </a:t>
            </a:r>
            <a:r>
              <a:rPr lang="ru-RU" dirty="0">
                <a:hlinkClick r:id="rId2"/>
              </a:rPr>
              <a:t>и </a:t>
            </a:r>
            <a:r>
              <a:rPr lang="en-US" dirty="0">
                <a:hlinkClick r:id="rId2"/>
              </a:rPr>
              <a:t>ECMA-334</a:t>
            </a:r>
            <a:endParaRPr lang="ru-RU" dirty="0">
              <a:hlinkClick r:id="rId2"/>
            </a:endParaRPr>
          </a:p>
          <a:p>
            <a:r>
              <a:rPr lang="en-US" dirty="0">
                <a:hlinkClick r:id="rId2"/>
              </a:rPr>
              <a:t>http://www.albahari.com/threading/</a:t>
            </a:r>
            <a:endParaRPr lang="ru-RU" dirty="0"/>
          </a:p>
          <a:p>
            <a:r>
              <a:rPr lang="en-US" dirty="0">
                <a:hlinkClick r:id="rId3"/>
              </a:rPr>
              <a:t>Andrew Tanenbaum “Structured Computer Organization”</a:t>
            </a:r>
            <a:endParaRPr lang="en-US" dirty="0"/>
          </a:p>
          <a:p>
            <a:r>
              <a:rPr lang="en-US" dirty="0">
                <a:hlinkClick r:id="rId4"/>
              </a:rPr>
              <a:t>Jeffrey Richter “CLR via C#”</a:t>
            </a:r>
            <a:endParaRPr lang="en-US" dirty="0"/>
          </a:p>
          <a:p>
            <a:r>
              <a:rPr lang="en-US" dirty="0">
                <a:hlinkClick r:id="rId5"/>
              </a:rPr>
              <a:t>https://habrahabr.ru/company/intel/blog/</a:t>
            </a:r>
            <a:r>
              <a:rPr lang="en-US" dirty="0"/>
              <a:t> (</a:t>
            </a:r>
            <a:r>
              <a:rPr lang="ru-RU" dirty="0"/>
              <a:t>и другие)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Чего почитать?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862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Вопросы</a:t>
            </a:r>
            <a:r>
              <a:rPr lang="en-US" dirty="0"/>
              <a:t>?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14" y="5650685"/>
            <a:ext cx="304800" cy="304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942" y="5650685"/>
            <a:ext cx="304800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650685"/>
            <a:ext cx="304800" cy="304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028" y="5654185"/>
            <a:ext cx="301300" cy="301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00856" y="5650685"/>
            <a:ext cx="948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m08pvv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792" y="4037680"/>
            <a:ext cx="2385008" cy="2385008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42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 C# Memory Model in Theory and Practice [</a:t>
            </a:r>
            <a:r>
              <a:rPr lang="en-US" dirty="0"/>
              <a:t>https://msdn.microsoft.com/en-us/magazine/jj883956.aspx]</a:t>
            </a:r>
          </a:p>
          <a:p>
            <a:r>
              <a:rPr lang="en-US" b="1" dirty="0"/>
              <a:t>ECMA-335 specification</a:t>
            </a:r>
            <a:br>
              <a:rPr lang="en-US" b="1" dirty="0"/>
            </a:br>
            <a:r>
              <a:rPr lang="en-US" dirty="0"/>
              <a:t>[http://www.ecma-international.org/publications/files/ECMA-ST/ECMA-335.pdf]</a:t>
            </a:r>
          </a:p>
          <a:p>
            <a:r>
              <a:rPr lang="en-US" b="1" dirty="0"/>
              <a:t>ECMA-334 specification</a:t>
            </a:r>
            <a:br>
              <a:rPr lang="en-US" b="1" dirty="0"/>
            </a:br>
            <a:r>
              <a:rPr lang="en-US" dirty="0"/>
              <a:t>[%VSINSTALLDIR%\VC#\Specifications\1033\</a:t>
            </a:r>
            <a:r>
              <a:rPr lang="en-US" dirty="0" err="1"/>
              <a:t>CSharp</a:t>
            </a:r>
            <a:r>
              <a:rPr lang="en-US" dirty="0"/>
              <a:t> Language Specification.docx]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Список литературы</a:t>
            </a:r>
            <a:r>
              <a:rPr lang="en-US" dirty="0"/>
              <a:t>:</a:t>
            </a:r>
            <a:endParaRPr lang="ru-RU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0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665" y="1690692"/>
            <a:ext cx="108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/>
              <a:t>Q: </a:t>
            </a:r>
            <a:r>
              <a:rPr lang="ru-RU" sz="3200" dirty="0"/>
              <a:t>Компьютер выполняет программу, которую Вы написали?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994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Вопрос: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1665" y="1690692"/>
            <a:ext cx="10828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Q: </a:t>
            </a:r>
            <a:r>
              <a:rPr lang="ru-RU" sz="3200" dirty="0"/>
              <a:t>Компьютер выполняет программу, которую Вы написали?</a:t>
            </a:r>
            <a:endParaRPr lang="en-US" sz="3200" dirty="0"/>
          </a:p>
        </p:txBody>
      </p:sp>
      <p:sp>
        <p:nvSpPr>
          <p:cNvPr id="2" name="TextBox 1"/>
          <p:cNvSpPr txBox="1"/>
          <p:nvPr/>
        </p:nvSpPr>
        <p:spPr>
          <a:xfrm>
            <a:off x="681665" y="2152357"/>
            <a:ext cx="845468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A: </a:t>
            </a:r>
            <a:r>
              <a:rPr lang="ru-RU" sz="3200" dirty="0"/>
              <a:t>Нет.</a:t>
            </a:r>
          </a:p>
          <a:p>
            <a:r>
              <a:rPr lang="ru-RU" sz="3200" dirty="0"/>
              <a:t>Компилятор, </a:t>
            </a:r>
            <a:r>
              <a:rPr lang="en-US" sz="3200" dirty="0"/>
              <a:t>JIT</a:t>
            </a:r>
            <a:r>
              <a:rPr lang="ru-RU" sz="3200" dirty="0"/>
              <a:t> и </a:t>
            </a:r>
            <a:r>
              <a:rPr lang="en-US" sz="3200" dirty="0"/>
              <a:t>CPU</a:t>
            </a:r>
            <a:r>
              <a:rPr lang="ru-RU" sz="3200" dirty="0"/>
              <a:t> умеют </a:t>
            </a:r>
            <a:r>
              <a:rPr lang="ru-RU" sz="3200" b="1" dirty="0"/>
              <a:t>оптимизировать</a:t>
            </a:r>
            <a:r>
              <a:rPr lang="ru-RU" sz="3200" dirty="0"/>
              <a:t>!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934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84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2866236"/>
            <a:ext cx="10401300" cy="23145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5350" y="2093798"/>
            <a:ext cx="519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Раньше инструкции исполнялись последовательно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347190" y="5662569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111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Почему они это делают?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062" y="2004224"/>
            <a:ext cx="10429875" cy="4038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38200" y="1478126"/>
            <a:ext cx="2714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Затем появился конвейер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49300" y="6042824"/>
            <a:ext cx="7493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http://www.slideshare.net/nithilgeorge/2010-1002-intro-to-microprocessors1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60F1A-4B65-4A20-9DB8-9920A00046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0306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235488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7338233-D7FE-499A-855D-8B3BBCA0157A}" vid="{DA5EF363-6CEE-4551-B991-70604368D2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7A1633C17B034C9B15F904506DB066" ma:contentTypeVersion="4" ma:contentTypeDescription="Create a new document." ma:contentTypeScope="" ma:versionID="7deef0365b11d4ec9e9a840259d1f563">
  <xsd:schema xmlns:xsd="http://www.w3.org/2001/XMLSchema" xmlns:xs="http://www.w3.org/2001/XMLSchema" xmlns:p="http://schemas.microsoft.com/office/2006/metadata/properties" xmlns:ns2="505d6330-d49a-4124-916f-3279977d2370" xmlns:ns3="http://schemas.microsoft.com/sharepoint/v3/fields" targetNamespace="http://schemas.microsoft.com/office/2006/metadata/properties" ma:root="true" ma:fieldsID="b701fa0e93f213673bd5880d967e0690" ns2:_="" ns3:_="">
    <xsd:import namespace="505d6330-d49a-4124-916f-3279977d2370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  <xsd:element ref="ns2:SharedWithDetails" minOccurs="0"/>
                <xsd:element ref="ns3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5d6330-d49a-4124-916f-3279977d237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Version" ma:index="11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B5DF6B3-9220-4305-AF1C-1EA939A356AF}">
  <ds:schemaRefs>
    <ds:schemaRef ds:uri="http://purl.org/dc/elements/1.1/"/>
    <ds:schemaRef ds:uri="http://schemas.microsoft.com/sharepoint/v3/field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505d6330-d49a-4124-916f-3279977d2370"/>
    <ds:schemaRef ds:uri="http://purl.org/dc/terms/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DBD4215E-436C-4108-9D1A-E58C93C51F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5d6330-d49a-4124-916f-3279977d2370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C8F857D-5D1B-49B0-AB27-D38D8A9235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4014</TotalTime>
  <Words>802</Words>
  <Application>Microsoft Office PowerPoint</Application>
  <PresentationFormat>Widescreen</PresentationFormat>
  <Paragraphs>151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宋体</vt:lpstr>
      <vt:lpstr>Arial</vt:lpstr>
      <vt:lpstr>Calibri</vt:lpstr>
      <vt:lpstr>Office Theme</vt:lpstr>
      <vt:lpstr>Модель памяти .NET</vt:lpstr>
      <vt:lpstr>Обо мне</vt:lpstr>
      <vt:lpstr>DotNext 2016 Piter</vt:lpstr>
      <vt:lpstr>SPB .NET Community</vt:lpstr>
      <vt:lpstr>Вопрос:</vt:lpstr>
      <vt:lpstr>Вопрос: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Почему они это делают?</vt:lpstr>
      <vt:lpstr>С чем можно столкнуться?</vt:lpstr>
      <vt:lpstr>Loop Read Hoisting</vt:lpstr>
      <vt:lpstr>Read Elimination</vt:lpstr>
      <vt:lpstr>А как вам такая перестановка?</vt:lpstr>
      <vt:lpstr>Модель памяти</vt:lpstr>
      <vt:lpstr>Разные архитектуры</vt:lpstr>
      <vt:lpstr>ECMA-335 (I.12.6.4 Optimization)</vt:lpstr>
      <vt:lpstr>ECMA-335 (I.12.6.7 Volatile reads and writes)</vt:lpstr>
      <vt:lpstr>ECMA-335 (I.12.6.7 Volatile reads and writes)</vt:lpstr>
      <vt:lpstr>ECMA-334 (10.5.3 volatile fields)</vt:lpstr>
      <vt:lpstr>ECMA-335 (I.12.6.5 Locks and threads)</vt:lpstr>
      <vt:lpstr>Безопасен ли этот код?</vt:lpstr>
      <vt:lpstr>Безопасен ли этот код?</vt:lpstr>
      <vt:lpstr>Безопасен ли этот код?</vt:lpstr>
      <vt:lpstr>Безопасен ли этот код?</vt:lpstr>
      <vt:lpstr>Вполне безопасно…</vt:lpstr>
      <vt:lpstr>Зачем здесь volatile?</vt:lpstr>
      <vt:lpstr>PowerPoint Presentation</vt:lpstr>
      <vt:lpstr>PowerPoint Presentation</vt:lpstr>
      <vt:lpstr>PowerPoint Presentation</vt:lpstr>
      <vt:lpstr>Зачем здесь volatile!</vt:lpstr>
      <vt:lpstr>Демо.</vt:lpstr>
      <vt:lpstr>Некоторые считают volatile какой-то магией или даже злом.</vt:lpstr>
      <vt:lpstr>There can only be one!</vt:lpstr>
      <vt:lpstr>Почему сломано?</vt:lpstr>
      <vt:lpstr>Как чинить?</vt:lpstr>
      <vt:lpstr>Вывод</vt:lpstr>
      <vt:lpstr>Чего почитать?</vt:lpstr>
      <vt:lpstr>Вопросы?</vt:lpstr>
      <vt:lpstr>Список литературы: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Heimann</dc:creator>
  <cp:lastModifiedBy>Valery Petrov</cp:lastModifiedBy>
  <cp:revision>187</cp:revision>
  <dcterms:created xsi:type="dcterms:W3CDTF">2015-01-30T10:18:58Z</dcterms:created>
  <dcterms:modified xsi:type="dcterms:W3CDTF">2017-08-20T13:48:12Z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0x010100387A1633C17B034C9B15F904506DB066</vt:lpwstr>
  </property>
</Properties>
</file>